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61" r:id="rId2"/>
    <p:sldId id="336" r:id="rId3"/>
    <p:sldId id="276" r:id="rId4"/>
    <p:sldId id="279" r:id="rId5"/>
    <p:sldId id="347" r:id="rId6"/>
    <p:sldId id="342" r:id="rId7"/>
    <p:sldId id="363" r:id="rId8"/>
    <p:sldId id="364" r:id="rId9"/>
    <p:sldId id="362" r:id="rId10"/>
    <p:sldId id="269" r:id="rId11"/>
    <p:sldId id="365" r:id="rId12"/>
    <p:sldId id="268" r:id="rId13"/>
    <p:sldId id="33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DFAEC"/>
    <a:srgbClr val="FDFAEB"/>
    <a:srgbClr val="006CB8"/>
    <a:srgbClr val="ED1C24"/>
    <a:srgbClr val="EE3338"/>
    <a:srgbClr val="0072B9"/>
    <a:srgbClr val="D83236"/>
    <a:srgbClr val="F68B1D"/>
    <a:srgbClr val="00AB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3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B6626-4231-4DD9-87C9-E84647F4F790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34D73-0A17-47E2-945B-9C5FB61C5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06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C86B3-DB16-4E81-9B1C-117A74753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FB5F6-4947-42C7-85D1-87F986B30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B55F6-6239-4207-A82E-537D84011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952F8-F96E-4DC9-B7C6-F02B7A45D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A535E-9DA8-4BE4-9ED2-DE0A97D4E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0D765-92CE-4502-9D50-C81CCCE05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C11375-4BF6-4F74-B834-4AF05D9D27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B0ED3-DF00-409D-9DE6-9469EAFB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EB722-8435-4D69-8D8D-1BFF23871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4557B-BF42-4B9D-9317-5C0191BDE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2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9F05F4-1D2A-4C9C-A394-65C703D0F1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7A1079-2E7B-4ACD-A023-3CDB20AB3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9AC31-F07A-48FC-B228-5CFF2994A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48534-4FE6-43B8-B39C-2CB083C1B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46578-757C-4D19-B53F-C7C401307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4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1FD56-401F-454B-9367-EBE70728A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D2F96-00BB-43AD-AF7E-FC7A3C7DE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93D43-4FEF-430F-AE3F-DEB138939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5E527-D269-43AF-A952-FE3A417D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0A628-18AC-45E9-A165-095902D5B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0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8EEBF-6DD3-4EA2-893C-D3A849EAA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B3210-7993-40B6-95CD-3F6085446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57688-5C4A-4220-A68F-3C3312231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BED82-2845-4453-A938-8E73594D3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B7641-EA46-490A-A9A7-D4B7F7AE9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80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5A8E2-A7BF-4374-A21B-7D570CC8C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C2FEC-85CF-4142-B532-0E312B8BD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0C1B2-8572-43ED-A1EF-7B22CC022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C4224-E31E-4DC3-8302-AB06DCF07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DC25E-3510-444C-A32E-9F4794D02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8D2560-9DB9-46FE-BD12-0D4A36C88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2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D8D31-44B8-4586-9D24-15809035B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E27E1-A8B8-41AE-8D53-E261AFA47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ED0408-96E2-4D6C-A34D-2251CB125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5B5D2C-F5F7-42AD-977A-062DCF9BB8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46F845-41E5-4DD8-8AE9-769CD12D5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35E63C-0F18-410D-8F59-E7D63F972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ACB113-922E-4689-AAE6-E37BFD747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1FF874-185D-4E49-8D57-E905C25C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2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5CD6E-381C-4269-9082-A6A19B216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F89C23-7083-4C4C-A903-432CC8D1B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15B02F-FC0F-4499-A112-93D41FE9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FFA0BC-5A0D-4FA0-9AA6-3DAE4EBB7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4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C25E1D-8DD8-40A6-B383-1AD2FE651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FDFBBB-72E5-468E-ACFC-ED1FA174A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F396F-C476-47B8-8BEB-8C1C9D67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6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F41C4-379E-40EE-9BA8-6EB14DC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54057-6AA6-433B-B1FB-210226BFD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5D66BE-B8CD-4A55-B822-327DCD366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540CA8-B21B-4756-B0E6-06208B32A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507D4C-41C0-4043-9D65-4174E8D51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C11E6-432D-4200-A9D2-83311BEC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9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360A4-04CE-4B91-A940-A0B595038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8D7269-BBA5-49A9-B709-8ECCD17904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5FD460-14A2-4620-AC9C-3FEF475EA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714FE-9DEE-4F1C-9CB4-C6D3A9206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379B26-341E-4FAC-A250-26CE381F2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F2582-BFB8-4841-9683-156F4CA4D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7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133DCF-F572-4E29-803E-EE030962B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97885-C79B-4A83-B889-C8277DA1F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ADE73-16B4-4BED-A288-5A06D7E105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1E26D13E-E5D4-4713-B2E2-B00F8876F654}" type="datetimeFigureOut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BA571-7A46-43CD-B404-37E521363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E69AA-8CB8-4984-AC6D-E2F65F2D24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55DFD8D7-AE1A-4E2B-9424-7B4D3278CE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1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18" Type="http://schemas.openxmlformats.org/officeDocument/2006/relationships/image" Target="../media/image3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17" Type="http://schemas.openxmlformats.org/officeDocument/2006/relationships/image" Target="../media/image35.png"/><Relationship Id="rId2" Type="http://schemas.openxmlformats.org/officeDocument/2006/relationships/image" Target="../media/image9.png"/><Relationship Id="rId16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image" Target="../media/image120.png"/><Relationship Id="rId3" Type="http://schemas.openxmlformats.org/officeDocument/2006/relationships/image" Target="../media/image211.png"/><Relationship Id="rId7" Type="http://schemas.openxmlformats.org/officeDocument/2006/relationships/image" Target="../media/image37.png"/><Relationship Id="rId12" Type="http://schemas.openxmlformats.org/officeDocument/2006/relationships/image" Target="../media/image112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100.png"/><Relationship Id="rId5" Type="http://schemas.openxmlformats.org/officeDocument/2006/relationships/image" Target="../media/image41.png"/><Relationship Id="rId10" Type="http://schemas.openxmlformats.org/officeDocument/2006/relationships/image" Target="../media/image91.png"/><Relationship Id="rId4" Type="http://schemas.openxmlformats.org/officeDocument/2006/relationships/image" Target="../media/image39.png"/><Relationship Id="rId9" Type="http://schemas.openxmlformats.org/officeDocument/2006/relationships/image" Target="../media/image8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10.png"/><Relationship Id="rId7" Type="http://schemas.openxmlformats.org/officeDocument/2006/relationships/image" Target="../media/image60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9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image" Target="../media/image10.png"/><Relationship Id="rId5" Type="http://schemas.openxmlformats.org/officeDocument/2006/relationships/image" Target="../media/image40.png"/><Relationship Id="rId15" Type="http://schemas.openxmlformats.org/officeDocument/2006/relationships/image" Target="../media/image14.png"/><Relationship Id="rId10" Type="http://schemas.openxmlformats.org/officeDocument/2006/relationships/image" Target="../media/image90.png"/><Relationship Id="rId4" Type="http://schemas.openxmlformats.org/officeDocument/2006/relationships/image" Target="../media/image38.png"/><Relationship Id="rId9" Type="http://schemas.openxmlformats.org/officeDocument/2006/relationships/image" Target="../media/image80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794085" y="180482"/>
            <a:ext cx="9577137" cy="6997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2400" b="1" dirty="0"/>
              <a:t>How to best use these slides…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View the PPT as a slide show</a:t>
            </a:r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Then click through every step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Mouse clicks will advance the slide show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Left/right arrow keys move forward/backward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Mouse wheel scrolling moves forward/backward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When a question is posed, stop and think it through, try to answer it yourself before clicking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If you have questions, email me, ask in the Teams Student Center channel!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6E56D1-A806-41CC-B805-4FFA07CFEE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9917" y="1728702"/>
            <a:ext cx="10155067" cy="1343212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257EB3AC-F04A-4053-8C8E-8B5AF13C1548}"/>
              </a:ext>
            </a:extLst>
          </p:cNvPr>
          <p:cNvSpPr/>
          <p:nvPr/>
        </p:nvSpPr>
        <p:spPr>
          <a:xfrm>
            <a:off x="5289264" y="1592925"/>
            <a:ext cx="948690" cy="807383"/>
          </a:xfrm>
          <a:prstGeom prst="ellipse">
            <a:avLst/>
          </a:prstGeom>
          <a:solidFill>
            <a:srgbClr val="FFFF00">
              <a:alpha val="1000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761C8D6-1D0E-4ABC-B826-E2B952CE274C}"/>
              </a:ext>
            </a:extLst>
          </p:cNvPr>
          <p:cNvSpPr/>
          <p:nvPr/>
        </p:nvSpPr>
        <p:spPr>
          <a:xfrm>
            <a:off x="1020251" y="2087272"/>
            <a:ext cx="948690" cy="807383"/>
          </a:xfrm>
          <a:prstGeom prst="ellipse">
            <a:avLst/>
          </a:prstGeom>
          <a:solidFill>
            <a:srgbClr val="FFFF00">
              <a:alpha val="1000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6E28EC4-855D-4D57-AB57-3ABF6925D9C5}"/>
              </a:ext>
            </a:extLst>
          </p:cNvPr>
          <p:cNvCxnSpPr>
            <a:cxnSpLocks/>
            <a:endCxn id="4" idx="2"/>
          </p:cNvCxnSpPr>
          <p:nvPr/>
        </p:nvCxnSpPr>
        <p:spPr>
          <a:xfrm>
            <a:off x="3455335" y="1728702"/>
            <a:ext cx="1833929" cy="26791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295DCBF-7EB8-4A2F-A3B8-5419D4969D14}"/>
              </a:ext>
            </a:extLst>
          </p:cNvPr>
          <p:cNvCxnSpPr>
            <a:cxnSpLocks/>
          </p:cNvCxnSpPr>
          <p:nvPr/>
        </p:nvCxnSpPr>
        <p:spPr>
          <a:xfrm flipH="1">
            <a:off x="1933283" y="1728702"/>
            <a:ext cx="1306307" cy="49434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0445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99" descr="D:\meenu\batch3\grade7\01\ms2019_gr7_se_ch1_PNGs\paper_bi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191" y="94457"/>
            <a:ext cx="9538697" cy="3726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" name="TextBox 100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1797161" y="260290"/>
            <a:ext cx="1144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Check</a:t>
            </a:r>
            <a:endParaRPr lang="en-US" sz="2000" dirty="0">
              <a:solidFill>
                <a:srgbClr val="ED1C24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1797161" y="786529"/>
                <a:ext cx="4480560" cy="2015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800"/>
                  </a:spcBef>
                </a:pP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Enter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y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</a:t>
                </a:r>
                <a:r>
                  <a:rPr lang="en-US" sz="2000" i="1" baseline="30000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and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y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7 in a graphing calculator. Use the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intersect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feature to find the intersection point of the graphs. The graphs intersect at about (2.807, 7). So, the solution of 2</a:t>
                </a:r>
                <a:r>
                  <a:rPr lang="en-US" sz="2000" i="1" baseline="30000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7 is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about 2.807.  </a:t>
                </a: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7161" y="786529"/>
                <a:ext cx="4480560" cy="2015936"/>
              </a:xfrm>
              <a:prstGeom prst="rect">
                <a:avLst/>
              </a:prstGeom>
              <a:blipFill rotWithShape="1">
                <a:blip r:embed="rId3"/>
                <a:stretch>
                  <a:fillRect l="-1497" t="-1208" r="-2041" b="-45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D:\meenu\batch4\algebra\06\Ch 06\HSAlg2_t_0606_00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730" y="623665"/>
            <a:ext cx="3248948" cy="2447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244734" y="2162291"/>
            <a:ext cx="5663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✓</a:t>
            </a:r>
            <a:endParaRPr lang="en-US" sz="3200" dirty="0">
              <a:solidFill>
                <a:srgbClr val="ED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99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4" descr="\\10.66.3.82\art\ART_WORK_IN_PROCESS\46_Larson Text\Larson Powerpoint project\1_Source Files\Batch 3\Algebra_1\PNG\2.1\mg-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4" y="2262164"/>
            <a:ext cx="3403160" cy="2982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TextBox 89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3478815" y="58899"/>
            <a:ext cx="4079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Try it again, solve each equation.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478815" y="605994"/>
                <a:ext cx="2407420" cy="644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a.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81</a:t>
                </a:r>
                <a:r>
                  <a:rPr lang="en-US" sz="2000" i="1" baseline="30000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000" b="0" i="0" smtClean="0">
                                <a:latin typeface="Arial" pitchFamily="34" charset="0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9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000" i="1" baseline="74000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b="0" i="1" baseline="38000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baseline="74000" dirty="0">
                    <a:latin typeface="Arial" pitchFamily="34" charset="0"/>
                    <a:cs typeface="Arial" pitchFamily="34" charset="0"/>
                  </a:rPr>
                  <a:t> 3</a:t>
                </a:r>
              </a:p>
            </p:txBody>
          </p:sp>
        </mc:Choice>
        <mc:Fallback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8815" y="605994"/>
                <a:ext cx="2407420" cy="644600"/>
              </a:xfrm>
              <a:prstGeom prst="rect">
                <a:avLst/>
              </a:prstGeom>
              <a:blipFill>
                <a:blip r:embed="rId3"/>
                <a:stretch>
                  <a:fillRect l="-27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6608444" y="2242516"/>
            <a:ext cx="2834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Write original equation.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6608444" y="2707266"/>
                <a:ext cx="5212080" cy="603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Rewrite 81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rgbClr val="ED1C24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 as powers with base 9.</a:t>
                </a:r>
              </a:p>
            </p:txBody>
          </p:sp>
        </mc:Choice>
        <mc:Fallback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8444" y="2707266"/>
                <a:ext cx="5212080" cy="603755"/>
              </a:xfrm>
              <a:prstGeom prst="rect">
                <a:avLst/>
              </a:prstGeom>
              <a:blipFill>
                <a:blip r:embed="rId4"/>
                <a:stretch>
                  <a:fillRect l="-1170" b="-4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010165" y="3277948"/>
                <a:ext cx="20382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9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i="1" baseline="30000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9</a:t>
                </a:r>
                <a14:m>
                  <m:oMath xmlns:m="http://schemas.openxmlformats.org/officeDocument/2006/math">
                    <m:r>
                      <a:rPr lang="en-US" sz="2000" i="1" baseline="16000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i="1" baseline="30000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b="0" i="1" baseline="16000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 3</a:t>
                </a:r>
              </a:p>
            </p:txBody>
          </p:sp>
        </mc:Choice>
        <mc:Fallback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0165" y="3277948"/>
                <a:ext cx="2038280" cy="400110"/>
              </a:xfrm>
              <a:prstGeom prst="rect">
                <a:avLst/>
              </a:prstGeom>
              <a:blipFill>
                <a:blip r:embed="rId5"/>
                <a:stretch>
                  <a:fillRect l="-3293" t="-7692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8006357" y="605994"/>
                <a:ext cx="120371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b.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en-US" sz="2000" i="1" baseline="30000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8</a:t>
                </a:r>
                <a:endParaRPr lang="en-US" sz="2000" baseline="74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6357" y="605994"/>
                <a:ext cx="1203710" cy="400110"/>
              </a:xfrm>
              <a:prstGeom prst="rect">
                <a:avLst/>
              </a:prstGeom>
              <a:blipFill>
                <a:blip r:embed="rId6"/>
                <a:stretch>
                  <a:fillRect l="-5051" t="-6061" r="-2525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478815" y="2120271"/>
                <a:ext cx="2874688" cy="644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a.   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81</a:t>
                </a:r>
                <a:r>
                  <a:rPr lang="en-US" sz="2000" i="1" baseline="30000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000" b="0" i="0" smtClean="0">
                                <a:latin typeface="Arial" pitchFamily="34" charset="0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000" b="0" i="0" smtClean="0">
                                <a:latin typeface="Arial" pitchFamily="34" charset="0"/>
                                <a:cs typeface="Arial" pitchFamily="34" charset="0"/>
                              </a:rPr>
                              <m:t>9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000" i="1" baseline="74000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b="0" i="1" baseline="38000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baseline="74000" dirty="0">
                    <a:latin typeface="Arial" pitchFamily="34" charset="0"/>
                    <a:cs typeface="Arial" pitchFamily="34" charset="0"/>
                  </a:rPr>
                  <a:t> 3</a:t>
                </a:r>
              </a:p>
            </p:txBody>
          </p:sp>
        </mc:Choice>
        <mc:Fallback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8815" y="2120271"/>
                <a:ext cx="2874688" cy="644600"/>
              </a:xfrm>
              <a:prstGeom prst="rect">
                <a:avLst/>
              </a:prstGeom>
              <a:blipFill>
                <a:blip r:embed="rId7"/>
                <a:stretch>
                  <a:fillRect l="-23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848708" y="2809088"/>
                <a:ext cx="248188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(9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)</a:t>
                </a:r>
                <a:r>
                  <a:rPr lang="en-US" sz="2000" i="1" baseline="30000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(9</a:t>
                </a:r>
                <a14:m>
                  <m:oMath xmlns:m="http://schemas.openxmlformats.org/officeDocument/2006/math">
                    <m:r>
                      <a:rPr lang="en-US" sz="2000" i="1" baseline="16000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)</a:t>
                </a:r>
                <a:r>
                  <a:rPr lang="en-US" sz="2000" i="1" baseline="30000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b="0" i="1" baseline="16000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 3</a:t>
                </a:r>
              </a:p>
            </p:txBody>
          </p:sp>
        </mc:Choice>
        <mc:Fallback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8708" y="2809088"/>
                <a:ext cx="2481885" cy="400110"/>
              </a:xfrm>
              <a:prstGeom prst="rect">
                <a:avLst/>
              </a:prstGeom>
              <a:blipFill>
                <a:blip r:embed="rId8"/>
                <a:stretch>
                  <a:fillRect l="-2457" t="-7692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060665" y="3713423"/>
                <a:ext cx="16845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3</a:t>
                </a:r>
              </a:p>
            </p:txBody>
          </p:sp>
        </mc:Choice>
        <mc:Fallback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0665" y="3713423"/>
                <a:ext cx="1684529" cy="400110"/>
              </a:xfrm>
              <a:prstGeom prst="rect">
                <a:avLst/>
              </a:prstGeom>
              <a:blipFill>
                <a:blip r:embed="rId9"/>
                <a:stretch>
                  <a:fillRect l="-3623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202515" y="4162978"/>
                <a:ext cx="93154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-1</a:t>
                </a:r>
              </a:p>
            </p:txBody>
          </p:sp>
        </mc:Choice>
        <mc:Fallback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2515" y="4162978"/>
                <a:ext cx="931547" cy="400110"/>
              </a:xfrm>
              <a:prstGeom prst="rect">
                <a:avLst/>
              </a:prstGeom>
              <a:blipFill>
                <a:blip r:embed="rId10"/>
                <a:stretch>
                  <a:fillRect l="-6536" t="-7576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TextBox 84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6608444" y="3277948"/>
            <a:ext cx="329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Power of a Power Property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6608444" y="3713423"/>
            <a:ext cx="5394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Property of Equality for Exponential Equations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6608444" y="4162978"/>
            <a:ext cx="146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Solve for </a:t>
            </a:r>
            <a:r>
              <a:rPr lang="en-US" sz="2000" i="1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6608444" y="4844962"/>
            <a:ext cx="2834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Write original equation.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432434" y="5753948"/>
                <a:ext cx="139217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8</a:t>
                </a:r>
                <a:endParaRPr lang="en-US" sz="2000" baseline="30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2434" y="5753948"/>
                <a:ext cx="1392173" cy="400110"/>
              </a:xfrm>
              <a:prstGeom prst="rect">
                <a:avLst/>
              </a:prstGeom>
              <a:blipFill>
                <a:blip r:embed="rId11"/>
                <a:stretch>
                  <a:fillRect l="-4386" t="-7576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478814" y="4844962"/>
                <a:ext cx="188146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b.        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en-US" sz="2000" i="1" baseline="30000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8</a:t>
                </a:r>
                <a:endParaRPr lang="en-US" sz="2000" baseline="74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8814" y="4844962"/>
                <a:ext cx="1881461" cy="400110"/>
              </a:xfrm>
              <a:prstGeom prst="rect">
                <a:avLst/>
              </a:prstGeom>
              <a:blipFill>
                <a:blip r:embed="rId12"/>
                <a:stretch>
                  <a:fillRect l="-3571" t="-7692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816045" y="5299455"/>
                <a:ext cx="195313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3</a:t>
                </a:r>
                <a:r>
                  <a:rPr lang="en-US" sz="2000" i="1" baseline="30000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8</a:t>
                </a:r>
                <a:endParaRPr lang="en-US" sz="2000" baseline="30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045" y="5299455"/>
                <a:ext cx="1953135" cy="400110"/>
              </a:xfrm>
              <a:prstGeom prst="rect">
                <a:avLst/>
              </a:prstGeom>
              <a:blipFill>
                <a:blip r:embed="rId13"/>
                <a:stretch>
                  <a:fillRect l="-3438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434926" y="6211421"/>
                <a:ext cx="137698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1.893</a:t>
                </a:r>
              </a:p>
            </p:txBody>
          </p:sp>
        </mc:Choice>
        <mc:Fallback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4926" y="6211421"/>
                <a:ext cx="1376982" cy="400110"/>
              </a:xfrm>
              <a:prstGeom prst="rect">
                <a:avLst/>
              </a:prstGeom>
              <a:blipFill>
                <a:blip r:embed="rId14"/>
                <a:stretch>
                  <a:fillRect l="-4889" t="-7576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6608444" y="5753948"/>
                <a:ext cx="1463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log</a:t>
                </a:r>
                <a:r>
                  <a:rPr lang="en-US" sz="2000" i="1" baseline="-25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b</a:t>
                </a:r>
                <a:r>
                  <a:rPr lang="en-US" sz="2000" i="1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 b</a:t>
                </a:r>
                <a:r>
                  <a:rPr lang="en-US" sz="2000" i="1" baseline="30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i="1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ED1C24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x</a:t>
                </a:r>
                <a:endParaRPr lang="en-US" sz="2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8444" y="5753948"/>
                <a:ext cx="1463040" cy="400110"/>
              </a:xfrm>
              <a:prstGeom prst="rect">
                <a:avLst/>
              </a:prstGeom>
              <a:blipFill>
                <a:blip r:embed="rId15"/>
                <a:stretch>
                  <a:fillRect l="-4167" t="-7576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TextBox 97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6608444" y="6193234"/>
            <a:ext cx="4666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Use a calculator (also check on calc).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6608444" y="5299455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Take log</a:t>
            </a:r>
            <a:r>
              <a:rPr lang="en-US" sz="2000" baseline="-25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 of each side.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193851" y="2318588"/>
            <a:ext cx="1144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Check</a:t>
            </a:r>
            <a:endParaRPr lang="en-US" sz="2000" dirty="0">
              <a:solidFill>
                <a:srgbClr val="ED1C24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958518" y="2681481"/>
                <a:ext cx="2011680" cy="6400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81</a:t>
                </a:r>
                <a:r>
                  <a:rPr lang="en-US" sz="2000" baseline="30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-1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000" b="0" i="0" smtClean="0">
                                <a:latin typeface="Arial" pitchFamily="34" charset="0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000" b="0" i="0" smtClean="0">
                                <a:latin typeface="Arial" pitchFamily="34" charset="0"/>
                                <a:cs typeface="Arial" pitchFamily="34" charset="0"/>
                              </a:rPr>
                              <m:t>9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000" baseline="74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-1</a:t>
                </a:r>
                <a:r>
                  <a:rPr lang="en-US" sz="2000" i="1" baseline="74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baseline="38000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baseline="74000" dirty="0">
                    <a:latin typeface="Arial" pitchFamily="34" charset="0"/>
                    <a:cs typeface="Arial" pitchFamily="34" charset="0"/>
                  </a:rPr>
                  <a:t> 3</a:t>
                </a:r>
              </a:p>
            </p:txBody>
          </p:sp>
        </mc:Choice>
        <mc:Fallback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518" y="2681481"/>
                <a:ext cx="2011680" cy="640080"/>
              </a:xfrm>
              <a:prstGeom prst="rect">
                <a:avLst/>
              </a:prstGeom>
              <a:blipFill>
                <a:blip r:embed="rId16"/>
                <a:stretch>
                  <a:fillRect l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1061368" y="3387273"/>
                <a:ext cx="1828800" cy="6400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81</m:t>
                        </m:r>
                      </m:den>
                    </m:f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000" b="0" i="0" smtClean="0">
                                <a:latin typeface="Arial" pitchFamily="34" charset="0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000" b="0" i="0" smtClean="0">
                                <a:latin typeface="Arial" pitchFamily="34" charset="0"/>
                                <a:cs typeface="Arial" pitchFamily="34" charset="0"/>
                              </a:rPr>
                              <m:t>9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000" baseline="74000" dirty="0"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</mc:Choice>
        <mc:Fallback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368" y="3387273"/>
                <a:ext cx="1828800" cy="64008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1053222" y="4070970"/>
                <a:ext cx="1371600" cy="603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81</m:t>
                        </m:r>
                      </m:den>
                    </m:f>
                  </m:oMath>
                </a14:m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baseline="74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81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222" y="4070970"/>
                <a:ext cx="1371600" cy="60375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492162" y="2648447"/>
            <a:ext cx="40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434225" y="3321561"/>
            <a:ext cx="40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064074" y="4027353"/>
            <a:ext cx="5663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✓</a:t>
            </a:r>
            <a:endParaRPr lang="en-US" sz="3200" dirty="0">
              <a:solidFill>
                <a:srgbClr val="ED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78815" y="1485377"/>
            <a:ext cx="149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916CE10-8548-48BA-BEA4-33ACE410FE92}"/>
              </a:ext>
            </a:extLst>
          </p:cNvPr>
          <p:cNvCxnSpPr/>
          <p:nvPr/>
        </p:nvCxnSpPr>
        <p:spPr>
          <a:xfrm>
            <a:off x="-1347581" y="1967850"/>
            <a:ext cx="0" cy="35737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708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/>
      <p:bldP spid="75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1" grpId="0"/>
      <p:bldP spid="92" grpId="0"/>
      <p:bldP spid="96" grpId="0"/>
      <p:bldP spid="97" grpId="0"/>
      <p:bldP spid="98" grpId="0"/>
      <p:bldP spid="99" grpId="0"/>
      <p:bldP spid="101" grpId="0"/>
      <p:bldP spid="102" grpId="0"/>
      <p:bldP spid="103" grpId="0"/>
      <p:bldP spid="104" grpId="0"/>
      <p:bldP spid="8" grpId="0"/>
      <p:bldP spid="105" grpId="0"/>
      <p:bldP spid="31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141910" y="69613"/>
                <a:ext cx="896112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You are cooking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aleecha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, an Ethiopian stew. When you take it off the stove, its temperature is 212</a:t>
                </a:r>
                <a:r>
                  <a:rPr lang="en-US" sz="2000" dirty="0">
                    <a:latin typeface="Cambria Math" pitchFamily="18" charset="0"/>
                    <a:ea typeface="Cambria Math" pitchFamily="18" charset="0"/>
                    <a:cs typeface="Arial"/>
                  </a:rPr>
                  <a:t>°</a:t>
                </a:r>
                <a:r>
                  <a:rPr lang="en-US" sz="2000" i="0" dirty="0"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. The room temperature is 70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>
                        <a:latin typeface="Cambria Math" pitchFamily="18" charset="0"/>
                        <a:ea typeface="Cambria Math" pitchFamily="18" charset="0"/>
                        <a:cs typeface="Arial"/>
                      </a:rPr>
                      <m:t>°</m:t>
                    </m:r>
                    <m:r>
                      <m:rPr>
                        <m:nor/>
                      </m:rPr>
                      <a:rPr lang="en-US" sz="2000" dirty="0">
                        <a:latin typeface="Arial" pitchFamily="34" charset="0"/>
                        <a:cs typeface="Arial" pitchFamily="34" charset="0"/>
                      </a:rPr>
                      <m:t>F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, and the cooling rate of the stew is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r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0.046. How long will it take to cool the stew to a serving temperature of 100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>
                        <a:latin typeface="Cambria Math" pitchFamily="18" charset="0"/>
                        <a:ea typeface="Cambria Math" pitchFamily="18" charset="0"/>
                        <a:cs typeface="Arial"/>
                      </a:rPr>
                      <m:t>°</m:t>
                    </m:r>
                    <m:r>
                      <m:rPr>
                        <m:nor/>
                      </m:rPr>
                      <a:rPr lang="en-US" sz="2000" dirty="0">
                        <a:latin typeface="Arial" pitchFamily="34" charset="0"/>
                        <a:cs typeface="Arial" pitchFamily="34" charset="0"/>
                      </a:rPr>
                      <m:t>F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?</a:t>
                </a:r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1910" y="69613"/>
                <a:ext cx="8961120" cy="1323439"/>
              </a:xfrm>
              <a:prstGeom prst="rect">
                <a:avLst/>
              </a:prstGeom>
              <a:blipFill rotWithShape="1">
                <a:blip r:embed="rId2"/>
                <a:stretch>
                  <a:fillRect l="-680" t="-1835" r="-1429" b="-73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8295824" y="2429052"/>
            <a:ext cx="3017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Newton’s Law of Cooling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8295824" y="2820277"/>
            <a:ext cx="35187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Substitute for </a:t>
            </a:r>
            <a:r>
              <a:rPr lang="en-US" sz="2000" i="1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i="1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000" baseline="-25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i="1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000" i="1" baseline="-25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, and </a:t>
            </a:r>
            <a:r>
              <a:rPr lang="en-US" sz="2000" i="1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024436" y="3227367"/>
                <a:ext cx="2011680" cy="363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30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142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e</a:t>
                </a:r>
                <a14:m>
                  <m:oMath xmlns:m="http://schemas.openxmlformats.org/officeDocument/2006/math">
                    <m:r>
                      <a:rPr lang="en-US" sz="2000" i="1" baseline="18000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0.046</a:t>
                </a:r>
                <a:r>
                  <a:rPr lang="en-US" sz="2000" i="1" baseline="30000" dirty="0">
                    <a:latin typeface="Arial" pitchFamily="34" charset="0"/>
                    <a:cs typeface="Arial" pitchFamily="34" charset="0"/>
                  </a:rPr>
                  <a:t>t</a:t>
                </a:r>
                <a:endParaRPr lang="en-US" sz="2000" baseline="30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4436" y="3227367"/>
                <a:ext cx="2011680" cy="363736"/>
              </a:xfrm>
              <a:prstGeom prst="rect">
                <a:avLst/>
              </a:prstGeom>
              <a:blipFill rotWithShape="1">
                <a:blip r:embed="rId3"/>
                <a:stretch>
                  <a:fillRect l="-3030" t="-6667" b="-4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167072" y="2429052"/>
                <a:ext cx="2743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0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lang="en-US" sz="2000" i="1" baseline="-25000" dirty="0">
                    <a:latin typeface="Arial" pitchFamily="34" charset="0"/>
                    <a:cs typeface="Arial" pitchFamily="34" charset="0"/>
                  </a:rPr>
                  <a:t>R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)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e</a:t>
                </a:r>
                <a14:m>
                  <m:oMath xmlns:m="http://schemas.openxmlformats.org/officeDocument/2006/math">
                    <m:r>
                      <a:rPr lang="en-US" sz="2000" i="1" baseline="16000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i="1" baseline="30000" dirty="0">
                    <a:latin typeface="Arial" pitchFamily="34" charset="0"/>
                    <a:cs typeface="Arial" pitchFamily="34" charset="0"/>
                  </a:rPr>
                  <a:t>rt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lang="en-US" sz="2000" i="1" baseline="-25000" dirty="0">
                    <a:latin typeface="Arial" pitchFamily="34" charset="0"/>
                    <a:cs typeface="Arial" pitchFamily="34" charset="0"/>
                  </a:rPr>
                  <a:t>R</a:t>
                </a:r>
                <a:endParaRPr lang="en-US" sz="2000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072" y="2429052"/>
                <a:ext cx="2743200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2444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911152" y="2837452"/>
                <a:ext cx="356616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100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(212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70)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e</a:t>
                </a:r>
                <a14:m>
                  <m:oMath xmlns:m="http://schemas.openxmlformats.org/officeDocument/2006/math">
                    <m:r>
                      <a:rPr lang="en-US" sz="2000" i="1" baseline="16000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0.046</a:t>
                </a:r>
                <a:r>
                  <a:rPr lang="en-US" sz="2000" i="1" baseline="30000" dirty="0">
                    <a:latin typeface="Arial" pitchFamily="34" charset="0"/>
                    <a:cs typeface="Arial" pitchFamily="34" charset="0"/>
                  </a:rPr>
                  <a:t>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70</a:t>
                </a:r>
                <a:endParaRPr lang="en-US" sz="2000" baseline="30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1152" y="2837452"/>
                <a:ext cx="3566160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1880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678226" y="3633448"/>
                <a:ext cx="1920240" cy="3325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0.211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ea typeface="Cambria Math"/>
                        <a:cs typeface="Arial" pitchFamily="34" charset="0"/>
                      </a:rPr>
                      <m:t>≈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e</a:t>
                </a:r>
                <a14:m>
                  <m:oMath xmlns:m="http://schemas.openxmlformats.org/officeDocument/2006/math">
                    <m:r>
                      <a:rPr lang="en-US" sz="2000" i="1" baseline="16000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0.046</a:t>
                </a:r>
                <a:r>
                  <a:rPr lang="en-US" sz="2000" i="1" baseline="30000" dirty="0">
                    <a:latin typeface="Arial" pitchFamily="34" charset="0"/>
                    <a:cs typeface="Arial" pitchFamily="34" charset="0"/>
                  </a:rPr>
                  <a:t>t</a:t>
                </a:r>
                <a:endParaRPr lang="en-US" sz="2000" baseline="30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8226" y="3633448"/>
                <a:ext cx="1920240" cy="332509"/>
              </a:xfrm>
              <a:prstGeom prst="rect">
                <a:avLst/>
              </a:prstGeom>
              <a:blipFill rotWithShape="1">
                <a:blip r:embed="rId6"/>
                <a:stretch>
                  <a:fillRect l="-3175" t="-7273" b="-5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TextBox 84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8295824" y="3209180"/>
            <a:ext cx="329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Subtract 70 from each side.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8295824" y="3599647"/>
            <a:ext cx="3017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Divide each side by 142.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8295824" y="3992232"/>
            <a:ext cx="35187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Take natural log of each side.</a:t>
            </a:r>
          </a:p>
        </p:txBody>
      </p:sp>
      <p:pic>
        <p:nvPicPr>
          <p:cNvPr id="10" name="Picture 12" descr="D:\meenu\batch4\algebra\06\Ch 06\HSAlg2_t_0606_007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4" y="1993902"/>
            <a:ext cx="3091554" cy="4010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141910" y="1964873"/>
                <a:ext cx="89611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Use Newton’s Law of Cooling with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100,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0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212,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lang="en-US" sz="2000" i="1" baseline="-25000" dirty="0">
                    <a:latin typeface="Arial" pitchFamily="34" charset="0"/>
                    <a:cs typeface="Arial" pitchFamily="34" charset="0"/>
                  </a:rPr>
                  <a:t>R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70, and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0.046.</a:t>
                </a:r>
              </a:p>
            </p:txBody>
          </p:sp>
        </mc:Choice>
        <mc:Fallback xmlns=""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1910" y="1964873"/>
                <a:ext cx="8961120" cy="400110"/>
              </a:xfrm>
              <a:prstGeom prst="rect">
                <a:avLst/>
              </a:prstGeom>
              <a:blipFill rotWithShape="1">
                <a:blip r:embed="rId8"/>
                <a:stretch>
                  <a:fillRect l="-680" t="-6061" r="-340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9" name="Isosceles Triangle 108"/>
          <p:cNvSpPr/>
          <p:nvPr/>
        </p:nvSpPr>
        <p:spPr>
          <a:xfrm rot="5400000">
            <a:off x="3287547" y="5388150"/>
            <a:ext cx="457200" cy="274320"/>
          </a:xfrm>
          <a:prstGeom prst="triangle">
            <a:avLst/>
          </a:prstGeom>
          <a:solidFill>
            <a:srgbClr val="D83236"/>
          </a:solidFill>
          <a:ln>
            <a:noFill/>
          </a:ln>
          <a:effectLst>
            <a:outerShdw blurRad="762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 b="1" dirty="0">
              <a:latin typeface="Arial" panose="020B0604020202020204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3777967" y="5325255"/>
            <a:ext cx="6945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You should wait about 34 minutes before serving the stew.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437470" y="3992232"/>
                <a:ext cx="24688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ln</a:t>
                </a:r>
                <a:r>
                  <a:rPr lang="en-US" sz="2000" dirty="0"/>
                  <a:t>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0.211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ea typeface="Cambria Math"/>
                        <a:cs typeface="Arial" pitchFamily="34" charset="0"/>
                      </a:rPr>
                      <m:t>≈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ln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e</a:t>
                </a:r>
                <a14:m>
                  <m:oMath xmlns:m="http://schemas.openxmlformats.org/officeDocument/2006/math">
                    <m:r>
                      <a:rPr lang="en-US" sz="2000" i="1" baseline="16000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0.046</a:t>
                </a:r>
                <a:r>
                  <a:rPr lang="en-US" sz="2000" i="1" baseline="30000" dirty="0">
                    <a:latin typeface="Arial" pitchFamily="34" charset="0"/>
                    <a:cs typeface="Arial" pitchFamily="34" charset="0"/>
                  </a:rPr>
                  <a:t>t</a:t>
                </a:r>
                <a:endParaRPr lang="en-US" sz="2000" baseline="30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7470" y="3992232"/>
                <a:ext cx="2468880" cy="400110"/>
              </a:xfrm>
              <a:prstGeom prst="rect">
                <a:avLst/>
              </a:prstGeom>
              <a:blipFill rotWithShape="1">
                <a:blip r:embed="rId9"/>
                <a:stretch>
                  <a:fillRect l="-2716" t="-9091" b="-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481714" y="4389065"/>
                <a:ext cx="24688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1.556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ea typeface="Cambria Math"/>
                        <a:cs typeface="Arial" pitchFamily="34" charset="0"/>
                      </a:rPr>
                      <m:t>≈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0.046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t</a:t>
                </a:r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1714" y="4389065"/>
                <a:ext cx="2468880" cy="400110"/>
              </a:xfrm>
              <a:prstGeom prst="rect">
                <a:avLst/>
              </a:prstGeom>
              <a:blipFill rotWithShape="1">
                <a:blip r:embed="rId10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810298" y="4777129"/>
                <a:ext cx="12827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33.8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ea typeface="Cambria Math"/>
                        <a:cs typeface="Arial" pitchFamily="34" charset="0"/>
                      </a:rPr>
                      <m:t>≈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t</a:t>
                </a:r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298" y="4777129"/>
                <a:ext cx="1282752" cy="400110"/>
              </a:xfrm>
              <a:prstGeom prst="rect">
                <a:avLst/>
              </a:prstGeom>
              <a:blipFill rotWithShape="1">
                <a:blip r:embed="rId11"/>
                <a:stretch>
                  <a:fillRect l="-4762" t="-6154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8295824" y="4389065"/>
                <a:ext cx="240336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ln </a:t>
                </a:r>
                <a:r>
                  <a:rPr lang="en-US" sz="2000" i="1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e</a:t>
                </a:r>
                <a:r>
                  <a:rPr lang="en-US" sz="2000" i="1" baseline="30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i="1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ED1C24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 log</a:t>
                </a:r>
                <a:r>
                  <a:rPr lang="en-US" sz="2000" i="1" baseline="-25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e</a:t>
                </a:r>
                <a:r>
                  <a:rPr lang="en-US" sz="2000" i="1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 e</a:t>
                </a:r>
                <a:r>
                  <a:rPr lang="en-US" sz="2000" i="1" baseline="30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i="1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ED1C24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x</a:t>
                </a:r>
                <a:endParaRPr lang="en-US" sz="2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5824" y="4389065"/>
                <a:ext cx="2403368" cy="400110"/>
              </a:xfrm>
              <a:prstGeom prst="rect">
                <a:avLst/>
              </a:prstGeom>
              <a:blipFill rotWithShape="1">
                <a:blip r:embed="rId12"/>
                <a:stretch>
                  <a:fillRect l="-2792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8295824" y="4777129"/>
                <a:ext cx="33832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Divide each side by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ED1C24"/>
                        </a:solidFill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0.046.</a:t>
                </a:r>
              </a:p>
            </p:txBody>
          </p:sp>
        </mc:Choice>
        <mc:Fallback xmlns="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5824" y="4777129"/>
                <a:ext cx="3383280" cy="400110"/>
              </a:xfrm>
              <a:prstGeom prst="rect">
                <a:avLst/>
              </a:prstGeom>
              <a:blipFill rotWithShape="1">
                <a:blip r:embed="rId13"/>
                <a:stretch>
                  <a:fillRect l="-1982" t="-6154" r="-901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141910" y="1478907"/>
            <a:ext cx="149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endParaRPr lang="en-US" dirty="0">
              <a:solidFill>
                <a:srgbClr val="ED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18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/>
      <p:bldP spid="75" grpId="0"/>
      <p:bldP spid="81" grpId="0"/>
      <p:bldP spid="82" grpId="0"/>
      <p:bldP spid="83" grpId="0"/>
      <p:bldP spid="85" grpId="0"/>
      <p:bldP spid="86" grpId="0"/>
      <p:bldP spid="87" grpId="0"/>
      <p:bldP spid="108" grpId="0"/>
      <p:bldP spid="109" grpId="0" animBg="1"/>
      <p:bldP spid="110" grpId="0"/>
      <p:bldP spid="114" grpId="0"/>
      <p:bldP spid="115" grpId="0"/>
      <p:bldP spid="116" grpId="0"/>
      <p:bldP spid="117" grpId="0"/>
      <p:bldP spid="118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723B0-2FBE-40BF-AB01-5454010B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C978C2-0B8D-42AC-A984-F09BBFD51437}"/>
              </a:ext>
            </a:extLst>
          </p:cNvPr>
          <p:cNvSpPr txBox="1"/>
          <p:nvPr/>
        </p:nvSpPr>
        <p:spPr>
          <a:xfrm>
            <a:off x="957714" y="1963554"/>
            <a:ext cx="8268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Pg</a:t>
            </a:r>
            <a:r>
              <a:rPr lang="en-US" sz="2800" dirty="0"/>
              <a:t> 338, #1-20</a:t>
            </a:r>
          </a:p>
        </p:txBody>
      </p:sp>
    </p:spTree>
    <p:extLst>
      <p:ext uri="{BB962C8B-B14F-4D97-AF65-F5344CB8AC3E}">
        <p14:creationId xmlns:p14="http://schemas.microsoft.com/office/powerpoint/2010/main" val="112045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2754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n-US" sz="4400" b="1" dirty="0"/>
              <a:t>LESSON 6.6a</a:t>
            </a:r>
          </a:p>
          <a:p>
            <a:pPr algn="ctr">
              <a:lnSpc>
                <a:spcPct val="250000"/>
              </a:lnSpc>
            </a:pPr>
            <a:r>
              <a:rPr lang="en-US" sz="2800" b="1" dirty="0"/>
              <a:t>Solving Exponential Equations</a:t>
            </a:r>
          </a:p>
        </p:txBody>
      </p:sp>
    </p:spTree>
    <p:extLst>
      <p:ext uri="{BB962C8B-B14F-4D97-AF65-F5344CB8AC3E}">
        <p14:creationId xmlns:p14="http://schemas.microsoft.com/office/powerpoint/2010/main" val="993717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2057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b="1" dirty="0"/>
              <a:t>Today you will: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Solve exponential equations.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Practice using English to describe math processes and equations</a:t>
            </a:r>
          </a:p>
        </p:txBody>
      </p:sp>
    </p:spTree>
    <p:extLst>
      <p:ext uri="{BB962C8B-B14F-4D97-AF65-F5344CB8AC3E}">
        <p14:creationId xmlns:p14="http://schemas.microsoft.com/office/powerpoint/2010/main" val="116788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26116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Core Vocabulary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Exponential Equations, p. 334</a:t>
            </a:r>
          </a:p>
          <a:p>
            <a:endParaRPr lang="en-US" b="1" dirty="0"/>
          </a:p>
          <a:p>
            <a:r>
              <a:rPr lang="en-US" b="1" dirty="0"/>
              <a:t>Previous Vocabulary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Extraneous solution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2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798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718A07A-28C9-49F2-978D-6B6463635408}"/>
                  </a:ext>
                </a:extLst>
              </p:cNvPr>
              <p:cNvSpPr txBox="1"/>
              <p:nvPr/>
            </p:nvSpPr>
            <p:spPr>
              <a:xfrm>
                <a:off x="2452035" y="2472639"/>
                <a:ext cx="6678559" cy="21236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3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3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38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13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38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3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13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718A07A-28C9-49F2-978D-6B64636354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2035" y="2472639"/>
                <a:ext cx="6678559" cy="21236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A882C41-1B42-4132-86CA-8D7EA87CAC8D}"/>
              </a:ext>
            </a:extLst>
          </p:cNvPr>
          <p:cNvCxnSpPr>
            <a:cxnSpLocks/>
          </p:cNvCxnSpPr>
          <p:nvPr/>
        </p:nvCxnSpPr>
        <p:spPr>
          <a:xfrm flipH="1">
            <a:off x="8614611" y="2042293"/>
            <a:ext cx="515983" cy="667219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C6DD38E-7697-41DC-AE81-203A61396DEC}"/>
              </a:ext>
            </a:extLst>
          </p:cNvPr>
          <p:cNvCxnSpPr>
            <a:cxnSpLocks/>
          </p:cNvCxnSpPr>
          <p:nvPr/>
        </p:nvCxnSpPr>
        <p:spPr>
          <a:xfrm flipH="1" flipV="1">
            <a:off x="7534072" y="4226668"/>
            <a:ext cx="457201" cy="875490"/>
          </a:xfrm>
          <a:prstGeom prst="straightConnector1">
            <a:avLst/>
          </a:prstGeom>
          <a:ln w="53975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90B7A92-814A-428A-A221-790A634EA47F}"/>
              </a:ext>
            </a:extLst>
          </p:cNvPr>
          <p:cNvCxnSpPr>
            <a:cxnSpLocks/>
          </p:cNvCxnSpPr>
          <p:nvPr/>
        </p:nvCxnSpPr>
        <p:spPr>
          <a:xfrm flipV="1">
            <a:off x="5489483" y="4168703"/>
            <a:ext cx="603662" cy="473849"/>
          </a:xfrm>
          <a:prstGeom prst="straightConnector1">
            <a:avLst/>
          </a:prstGeom>
          <a:ln w="53975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FC6109F-56B0-410C-8B1A-CA5A2CD2BB40}"/>
              </a:ext>
            </a:extLst>
          </p:cNvPr>
          <p:cNvSpPr txBox="1"/>
          <p:nvPr/>
        </p:nvSpPr>
        <p:spPr>
          <a:xfrm>
            <a:off x="7642459" y="5039596"/>
            <a:ext cx="43797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Base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Not a variable, just a number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FEE4E6A-DCD1-4177-B385-8C841319B6A0}"/>
              </a:ext>
            </a:extLst>
          </p:cNvPr>
          <p:cNvSpPr txBox="1"/>
          <p:nvPr/>
        </p:nvSpPr>
        <p:spPr>
          <a:xfrm>
            <a:off x="4084393" y="4597762"/>
            <a:ext cx="2934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6"/>
                </a:solidFill>
              </a:rPr>
              <a:t>Leading coefficient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F753F4-D6F8-4E3F-8394-C302F36B1768}"/>
              </a:ext>
            </a:extLst>
          </p:cNvPr>
          <p:cNvSpPr txBox="1"/>
          <p:nvPr/>
        </p:nvSpPr>
        <p:spPr>
          <a:xfrm>
            <a:off x="8947905" y="1088186"/>
            <a:ext cx="23758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Variable is in the exponent!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CDFC48C-F530-4224-A04A-8941BEFADFD4}"/>
              </a:ext>
            </a:extLst>
          </p:cNvPr>
          <p:cNvSpPr txBox="1"/>
          <p:nvPr/>
        </p:nvSpPr>
        <p:spPr>
          <a:xfrm>
            <a:off x="2959422" y="400205"/>
            <a:ext cx="5231676" cy="76944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/>
              <a:t>Exponential Equation</a:t>
            </a:r>
          </a:p>
        </p:txBody>
      </p:sp>
    </p:spTree>
    <p:extLst>
      <p:ext uri="{BB962C8B-B14F-4D97-AF65-F5344CB8AC3E}">
        <p14:creationId xmlns:p14="http://schemas.microsoft.com/office/powerpoint/2010/main" val="32231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>
            <a:extLst>
              <a:ext uri="{FF2B5EF4-FFF2-40B4-BE49-F238E27FC236}">
                <a16:creationId xmlns:a16="http://schemas.microsoft.com/office/drawing/2014/main" id="{F999DE8E-7B11-4C4C-8593-A46610B37321}"/>
              </a:ext>
            </a:extLst>
          </p:cNvPr>
          <p:cNvSpPr/>
          <p:nvPr/>
        </p:nvSpPr>
        <p:spPr>
          <a:xfrm>
            <a:off x="6600525" y="879281"/>
            <a:ext cx="231966" cy="46166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8B3A5D9-339F-4335-9257-4F3D4872EB2F}"/>
              </a:ext>
            </a:extLst>
          </p:cNvPr>
          <p:cNvSpPr/>
          <p:nvPr/>
        </p:nvSpPr>
        <p:spPr>
          <a:xfrm>
            <a:off x="5949807" y="3071861"/>
            <a:ext cx="1440863" cy="168857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764FFD4-41DD-4D96-8E35-3B823D20B9FF}"/>
              </a:ext>
            </a:extLst>
          </p:cNvPr>
          <p:cNvSpPr/>
          <p:nvPr/>
        </p:nvSpPr>
        <p:spPr>
          <a:xfrm>
            <a:off x="9332269" y="3049001"/>
            <a:ext cx="1309881" cy="127708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0D2BC93-0D97-453E-A1F4-BC95714DD94B}"/>
              </a:ext>
            </a:extLst>
          </p:cNvPr>
          <p:cNvSpPr/>
          <p:nvPr/>
        </p:nvSpPr>
        <p:spPr>
          <a:xfrm>
            <a:off x="7323081" y="847692"/>
            <a:ext cx="231966" cy="3092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2B095DF-8A0D-4215-A7D6-CA59AEE85460}"/>
              </a:ext>
            </a:extLst>
          </p:cNvPr>
          <p:cNvSpPr/>
          <p:nvPr/>
        </p:nvSpPr>
        <p:spPr>
          <a:xfrm>
            <a:off x="7166610" y="862272"/>
            <a:ext cx="231966" cy="46166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964B3E9-0958-49BB-A914-34D73B704272}"/>
              </a:ext>
            </a:extLst>
          </p:cNvPr>
          <p:cNvSpPr/>
          <p:nvPr/>
        </p:nvSpPr>
        <p:spPr>
          <a:xfrm>
            <a:off x="4972505" y="3533388"/>
            <a:ext cx="839891" cy="11681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F447542-EEFA-4AAF-BE19-1F93C1EDF9B0}"/>
                  </a:ext>
                </a:extLst>
              </p:cNvPr>
              <p:cNvSpPr txBox="1"/>
              <p:nvPr/>
            </p:nvSpPr>
            <p:spPr>
              <a:xfrm>
                <a:off x="2452035" y="2472639"/>
                <a:ext cx="8263929" cy="21236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3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3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38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3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13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  <m:r>
                        <a:rPr lang="en-US" sz="13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3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3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F447542-EEFA-4AAF-BE19-1F93C1EDF9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2035" y="2472639"/>
                <a:ext cx="8263929" cy="21236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9881AD6-608C-44A4-BF53-75B598EF568D}"/>
              </a:ext>
            </a:extLst>
          </p:cNvPr>
          <p:cNvCxnSpPr>
            <a:cxnSpLocks/>
          </p:cNvCxnSpPr>
          <p:nvPr/>
        </p:nvCxnSpPr>
        <p:spPr>
          <a:xfrm>
            <a:off x="7645821" y="1200150"/>
            <a:ext cx="2094144" cy="2025758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32C3AAE-3DF9-42A1-B670-E482BB596868}"/>
              </a:ext>
            </a:extLst>
          </p:cNvPr>
          <p:cNvCxnSpPr>
            <a:cxnSpLocks/>
          </p:cNvCxnSpPr>
          <p:nvPr/>
        </p:nvCxnSpPr>
        <p:spPr>
          <a:xfrm flipH="1">
            <a:off x="5692140" y="1323937"/>
            <a:ext cx="1474470" cy="2105063"/>
          </a:xfrm>
          <a:prstGeom prst="straightConnector1">
            <a:avLst/>
          </a:prstGeom>
          <a:ln w="53975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956573F-46D5-448F-8389-BE1726D32DBB}"/>
                  </a:ext>
                </a:extLst>
              </p:cNvPr>
              <p:cNvSpPr txBox="1"/>
              <p:nvPr/>
            </p:nvSpPr>
            <p:spPr>
              <a:xfrm>
                <a:off x="2712386" y="5332945"/>
                <a:ext cx="914052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chemeClr val="accent6"/>
                    </a:solidFill>
                  </a:rPr>
                  <a:t>Read it as “Log base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3600" dirty="0">
                    <a:solidFill>
                      <a:schemeClr val="accent6"/>
                    </a:solidFill>
                  </a:rPr>
                  <a:t> of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3600" dirty="0">
                    <a:solidFill>
                      <a:schemeClr val="accent6"/>
                    </a:solidFill>
                  </a:rPr>
                  <a:t> is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3600" dirty="0">
                    <a:solidFill>
                      <a:schemeClr val="accent6"/>
                    </a:solidFill>
                  </a:rPr>
                  <a:t>”</a:t>
                </a:r>
              </a:p>
              <a:p>
                <a:r>
                  <a:rPr lang="en-US" sz="3600" dirty="0">
                    <a:solidFill>
                      <a:schemeClr val="accent6"/>
                    </a:solidFill>
                  </a:rPr>
                  <a:t>…as an exponential function it is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3600" dirty="0">
                    <a:solidFill>
                      <a:schemeClr val="accent6"/>
                    </a:solidFill>
                  </a:rPr>
                  <a:t> to the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3600" dirty="0">
                    <a:solidFill>
                      <a:schemeClr val="accent6"/>
                    </a:solidFill>
                  </a:rPr>
                  <a:t> is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sz="36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956573F-46D5-448F-8389-BE1726D32D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2386" y="5332945"/>
                <a:ext cx="9140523" cy="1200329"/>
              </a:xfrm>
              <a:prstGeom prst="rect">
                <a:avLst/>
              </a:prstGeom>
              <a:blipFill>
                <a:blip r:embed="rId3"/>
                <a:stretch>
                  <a:fillRect l="-2068" t="-8122" b="-18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F912256B-CC65-4F52-809A-58E394D210CA}"/>
              </a:ext>
            </a:extLst>
          </p:cNvPr>
          <p:cNvSpPr txBox="1"/>
          <p:nvPr/>
        </p:nvSpPr>
        <p:spPr>
          <a:xfrm>
            <a:off x="708660" y="703465"/>
            <a:ext cx="2674620" cy="76944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/>
              <a:t>Logarithm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615D682-A09B-4F18-BEF2-AD00890ED4F3}"/>
                  </a:ext>
                </a:extLst>
              </p:cNvPr>
              <p:cNvSpPr txBox="1"/>
              <p:nvPr/>
            </p:nvSpPr>
            <p:spPr>
              <a:xfrm>
                <a:off x="3630525" y="862272"/>
                <a:ext cx="434761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Another way of writing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615D682-A09B-4F18-BEF2-AD00890ED4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0525" y="862272"/>
                <a:ext cx="4347615" cy="461665"/>
              </a:xfrm>
              <a:prstGeom prst="rect">
                <a:avLst/>
              </a:prstGeom>
              <a:blipFill>
                <a:blip r:embed="rId4"/>
                <a:stretch>
                  <a:fillRect l="-2244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9A07D055-0662-46BB-ACD9-5B0BCFA97BCE}"/>
              </a:ext>
            </a:extLst>
          </p:cNvPr>
          <p:cNvSpPr txBox="1"/>
          <p:nvPr/>
        </p:nvSpPr>
        <p:spPr>
          <a:xfrm>
            <a:off x="5692140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D2A5BC6-F276-46CD-A1E3-0971AD13F765}"/>
              </a:ext>
            </a:extLst>
          </p:cNvPr>
          <p:cNvCxnSpPr>
            <a:cxnSpLocks/>
          </p:cNvCxnSpPr>
          <p:nvPr/>
        </p:nvCxnSpPr>
        <p:spPr>
          <a:xfrm flipH="1">
            <a:off x="6638502" y="1406393"/>
            <a:ext cx="77040" cy="1629924"/>
          </a:xfrm>
          <a:prstGeom prst="straightConnector1">
            <a:avLst/>
          </a:prstGeom>
          <a:ln w="53975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76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2" grpId="0" animBg="1"/>
      <p:bldP spid="23" grpId="0" animBg="1"/>
      <p:bldP spid="20" grpId="0" animBg="1"/>
      <p:bldP spid="21" grpId="0" animBg="1"/>
      <p:bldP spid="3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19FFA2D4-59C8-451A-9547-69DCC47906B3}"/>
              </a:ext>
            </a:extLst>
          </p:cNvPr>
          <p:cNvSpPr/>
          <p:nvPr/>
        </p:nvSpPr>
        <p:spPr>
          <a:xfrm>
            <a:off x="8340696" y="4017823"/>
            <a:ext cx="828942" cy="52129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CE6F94-CFAC-4877-9EB6-94513453DDF6}"/>
              </a:ext>
            </a:extLst>
          </p:cNvPr>
          <p:cNvSpPr txBox="1"/>
          <p:nvPr/>
        </p:nvSpPr>
        <p:spPr>
          <a:xfrm>
            <a:off x="587697" y="381155"/>
            <a:ext cx="10480353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/>
              <a:t>You will often see exponential equations in one of two forms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6D7250-1E38-4C02-BAA7-ED6B37816F73}"/>
              </a:ext>
            </a:extLst>
          </p:cNvPr>
          <p:cNvSpPr txBox="1"/>
          <p:nvPr/>
        </p:nvSpPr>
        <p:spPr>
          <a:xfrm>
            <a:off x="1647825" y="1232044"/>
            <a:ext cx="249555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Exponent on each side, common base each side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C37838-3588-424A-87F7-EA18DE953DEE}"/>
              </a:ext>
            </a:extLst>
          </p:cNvPr>
          <p:cNvSpPr txBox="1"/>
          <p:nvPr/>
        </p:nvSpPr>
        <p:spPr>
          <a:xfrm>
            <a:off x="7419975" y="1370544"/>
            <a:ext cx="249555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Exponent only on 1 side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7685A6D-0990-4A40-AAD7-4A51C51411F4}"/>
                  </a:ext>
                </a:extLst>
              </p:cNvPr>
              <p:cNvSpPr txBox="1"/>
              <p:nvPr/>
            </p:nvSpPr>
            <p:spPr>
              <a:xfrm>
                <a:off x="1676400" y="2136920"/>
                <a:ext cx="4419600" cy="4804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Example: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This is kind-of a duh…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What is the only way this can be true?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since the bases are the same…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…the exponents have to be the same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r>
                  <a:rPr lang="en-US" dirty="0"/>
                  <a:t>What if the bases are not the same?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Can you rewrite so they are the same?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r>
                  <a:rPr lang="en-US" dirty="0"/>
                  <a:t>Example: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9=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So rewrite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∙3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  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7685A6D-0990-4A40-AAD7-4A51C51411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136920"/>
                <a:ext cx="4419600" cy="4804392"/>
              </a:xfrm>
              <a:prstGeom prst="rect">
                <a:avLst/>
              </a:prstGeom>
              <a:blipFill>
                <a:blip r:embed="rId2"/>
                <a:stretch>
                  <a:fillRect l="-1103" t="-6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B8B8FE6-5FB7-4A95-826B-4C73CE567366}"/>
                  </a:ext>
                </a:extLst>
              </p:cNvPr>
              <p:cNvSpPr txBox="1"/>
              <p:nvPr/>
            </p:nvSpPr>
            <p:spPr>
              <a:xfrm>
                <a:off x="7419975" y="2136920"/>
                <a:ext cx="4419600" cy="38578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Example: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Let’s use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How?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Take the log of both sides…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…using the same base</a:t>
                </a:r>
              </a:p>
              <a:p>
                <a:endParaRPr lang="en-US" dirty="0"/>
              </a:p>
              <a:p>
                <a:r>
                  <a:rPr lang="en-US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dirty="0"/>
              </a:p>
              <a:p>
                <a:r>
                  <a:rPr lang="en-US" dirty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func>
                  </m:oMath>
                </a14:m>
                <a:endParaRPr lang="en-US" b="0" dirty="0"/>
              </a:p>
              <a:p>
                <a:r>
                  <a:rPr lang="en-US" dirty="0"/>
                  <a:t>	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/>
                <a:r>
                  <a:rPr lang="en-US" b="0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func>
                  </m:oMath>
                </a14:m>
                <a:endParaRPr lang="en-US" dirty="0"/>
              </a:p>
              <a:p>
                <a:pPr/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func>
                      </m:den>
                    </m:f>
                  </m:oMath>
                </a14:m>
                <a:endParaRPr lang="en-US" dirty="0"/>
              </a:p>
              <a:p>
                <a:pPr/>
                <a:endParaRPr lang="en-US" dirty="0"/>
              </a:p>
              <a:p>
                <a:pPr/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≈1.465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B8B8FE6-5FB7-4A95-826B-4C73CE5673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9975" y="2136920"/>
                <a:ext cx="4419600" cy="3857851"/>
              </a:xfrm>
              <a:prstGeom prst="rect">
                <a:avLst/>
              </a:prstGeom>
              <a:blipFill>
                <a:blip r:embed="rId3"/>
                <a:stretch>
                  <a:fillRect l="-1103" t="-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49F0A30-C2AA-4A08-8F51-138097F0548A}"/>
                  </a:ext>
                </a:extLst>
              </p:cNvPr>
              <p:cNvSpPr txBox="1"/>
              <p:nvPr/>
            </p:nvSpPr>
            <p:spPr>
              <a:xfrm>
                <a:off x="9957837" y="3783361"/>
                <a:ext cx="1668097" cy="21852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…base is 3</a:t>
                </a: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…log base 3 of </a:t>
                </a: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   each side</a:t>
                </a: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…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…change base</a:t>
                </a:r>
              </a:p>
              <a:p>
                <a:endParaRPr lang="en-US" sz="2800" dirty="0">
                  <a:solidFill>
                    <a:srgbClr val="FF0000"/>
                  </a:solidFill>
                </a:endParaRP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…use calc</a:t>
                </a: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49F0A30-C2AA-4A08-8F51-138097F054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57837" y="3783361"/>
                <a:ext cx="1668097" cy="2185214"/>
              </a:xfrm>
              <a:prstGeom prst="rect">
                <a:avLst/>
              </a:prstGeom>
              <a:blipFill>
                <a:blip r:embed="rId4"/>
                <a:stretch>
                  <a:fillRect l="-3297" t="-1676" b="-36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CE302A58-3622-4E57-998B-5C8493AEA652}"/>
              </a:ext>
            </a:extLst>
          </p:cNvPr>
          <p:cNvSpPr/>
          <p:nvPr/>
        </p:nvSpPr>
        <p:spPr>
          <a:xfrm>
            <a:off x="898383" y="1169546"/>
            <a:ext cx="5150840" cy="5792598"/>
          </a:xfrm>
          <a:prstGeom prst="rect">
            <a:avLst/>
          </a:prstGeom>
          <a:solidFill>
            <a:srgbClr val="FFFFFF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879C34-A767-4E1F-B9F1-8A89CDA0476C}"/>
              </a:ext>
            </a:extLst>
          </p:cNvPr>
          <p:cNvSpPr/>
          <p:nvPr/>
        </p:nvSpPr>
        <p:spPr>
          <a:xfrm>
            <a:off x="7187575" y="1065402"/>
            <a:ext cx="5150840" cy="5792598"/>
          </a:xfrm>
          <a:prstGeom prst="rect">
            <a:avLst/>
          </a:prstGeom>
          <a:solidFill>
            <a:srgbClr val="FFFFFF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8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  <p:bldP spid="5" grpId="0" animBg="1"/>
      <p:bldP spid="10" grpId="0" animBg="1"/>
      <p:bldP spid="10" grpId="1" animBg="1"/>
      <p:bldP spid="11" grpId="0" animBg="1"/>
      <p:bldP spid="1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CCE6F94-CFAC-4877-9EB6-94513453DDF6}"/>
              </a:ext>
            </a:extLst>
          </p:cNvPr>
          <p:cNvSpPr txBox="1"/>
          <p:nvPr/>
        </p:nvSpPr>
        <p:spPr>
          <a:xfrm>
            <a:off x="587697" y="381155"/>
            <a:ext cx="10480353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/>
              <a:t>You will often see exponential equations in one of two forms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6D7250-1E38-4C02-BAA7-ED6B37816F73}"/>
              </a:ext>
            </a:extLst>
          </p:cNvPr>
          <p:cNvSpPr txBox="1"/>
          <p:nvPr/>
        </p:nvSpPr>
        <p:spPr>
          <a:xfrm>
            <a:off x="1647825" y="1232044"/>
            <a:ext cx="249555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Exponent on each side, common base each side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C37838-3588-424A-87F7-EA18DE953DEE}"/>
              </a:ext>
            </a:extLst>
          </p:cNvPr>
          <p:cNvSpPr txBox="1"/>
          <p:nvPr/>
        </p:nvSpPr>
        <p:spPr>
          <a:xfrm>
            <a:off x="7419975" y="1370544"/>
            <a:ext cx="249555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Exponent only on 1 side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685A6D-0990-4A40-AAD7-4A51C51411F4}"/>
              </a:ext>
            </a:extLst>
          </p:cNvPr>
          <p:cNvSpPr txBox="1"/>
          <p:nvPr/>
        </p:nvSpPr>
        <p:spPr>
          <a:xfrm>
            <a:off x="1676400" y="2136920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Get bases the same…</a:t>
            </a:r>
          </a:p>
          <a:p>
            <a:r>
              <a:rPr lang="en-US" dirty="0"/>
              <a:t>…then the exponents must match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B8B8FE6-5FB7-4A95-826B-4C73CE567366}"/>
                  </a:ext>
                </a:extLst>
              </p:cNvPr>
              <p:cNvSpPr txBox="1"/>
              <p:nvPr/>
            </p:nvSpPr>
            <p:spPr>
              <a:xfrm>
                <a:off x="7419975" y="2136920"/>
                <a:ext cx="4419600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Take the log of both sides…</a:t>
                </a:r>
              </a:p>
              <a:p>
                <a:r>
                  <a:rPr lang="en-US" dirty="0"/>
                  <a:t>       …using the same base</a:t>
                </a:r>
              </a:p>
              <a:p>
                <a:endParaRPr lang="en-US" dirty="0"/>
              </a:p>
              <a:p>
                <a:pPr marL="342900" indent="-342900">
                  <a:buFont typeface="+mj-lt"/>
                  <a:buAutoNum type="arabicPeriod" startAt="2"/>
                </a:pPr>
                <a:r>
                  <a:rPr lang="en-US" dirty="0"/>
                  <a:t>Use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dirty="0"/>
                  <a:t> to get rid of log on 1 side</a:t>
                </a:r>
              </a:p>
              <a:p>
                <a:pPr marL="342900" indent="-342900">
                  <a:buFont typeface="+mj-lt"/>
                  <a:buAutoNum type="arabicPeriod" startAt="2"/>
                </a:pPr>
                <a:endParaRPr lang="en-US" dirty="0"/>
              </a:p>
              <a:p>
                <a:pPr marL="342900" indent="-342900">
                  <a:buFont typeface="+mj-lt"/>
                  <a:buAutoNum type="arabicPeriod" startAt="2"/>
                </a:pPr>
                <a:r>
                  <a:rPr lang="en-US" dirty="0"/>
                  <a:t>Change base</a:t>
                </a:r>
              </a:p>
              <a:p>
                <a:pPr marL="342900" indent="-342900">
                  <a:buFont typeface="+mj-lt"/>
                  <a:buAutoNum type="arabicPeriod" startAt="2"/>
                </a:pPr>
                <a:endParaRPr lang="en-US" dirty="0"/>
              </a:p>
              <a:p>
                <a:pPr marL="342900" indent="-342900">
                  <a:buFont typeface="+mj-lt"/>
                  <a:buAutoNum type="arabicPeriod" startAt="2"/>
                </a:pPr>
                <a:r>
                  <a:rPr lang="en-US" dirty="0"/>
                  <a:t>Use calculator</a:t>
                </a: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B8B8FE6-5FB7-4A95-826B-4C73CE5673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9975" y="2136920"/>
                <a:ext cx="4419600" cy="2585323"/>
              </a:xfrm>
              <a:prstGeom prst="rect">
                <a:avLst/>
              </a:prstGeom>
              <a:blipFill>
                <a:blip r:embed="rId2"/>
                <a:stretch>
                  <a:fillRect l="-1103" t="-1415" b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411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4" descr="\\10.66.3.82\art\ART_WORK_IN_PROCESS\46_Larson Text\Larson Powerpoint project\1_Source Files\Batch 3\Algebra_1\PNG\2.1\mg-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4" y="2262165"/>
            <a:ext cx="3403160" cy="2609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TextBox 89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3478815" y="58899"/>
            <a:ext cx="26831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Solve each equation.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478815" y="605994"/>
                <a:ext cx="2407420" cy="644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a.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100</a:t>
                </a:r>
                <a:r>
                  <a:rPr lang="en-US" sz="2000" i="1" baseline="30000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000" b="0" i="0" smtClean="0">
                                <a:latin typeface="Arial" pitchFamily="34" charset="0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000" b="0" i="0" smtClean="0">
                                <a:latin typeface="Arial" pitchFamily="34" charset="0"/>
                                <a:cs typeface="Arial" pitchFamily="34" charset="0"/>
                              </a:rPr>
                              <m:t>10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000" i="1" baseline="74000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baseline="38000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baseline="74000" dirty="0">
                    <a:latin typeface="Arial" pitchFamily="34" charset="0"/>
                    <a:cs typeface="Arial" pitchFamily="34" charset="0"/>
                  </a:rPr>
                  <a:t> 3</a:t>
                </a: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8815" y="605994"/>
                <a:ext cx="2407420" cy="644600"/>
              </a:xfrm>
              <a:prstGeom prst="rect">
                <a:avLst/>
              </a:prstGeom>
              <a:blipFill rotWithShape="1">
                <a:blip r:embed="rId3"/>
                <a:stretch>
                  <a:fillRect l="-27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6608444" y="2242516"/>
            <a:ext cx="2834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Write original equation.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6608444" y="2707266"/>
                <a:ext cx="5212080" cy="603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Rewrite 100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rgbClr val="ED1C24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 as powers with base 10.</a:t>
                </a: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8444" y="2707266"/>
                <a:ext cx="5212080" cy="603755"/>
              </a:xfrm>
              <a:prstGeom prst="rect">
                <a:avLst/>
              </a:prstGeom>
              <a:blipFill rotWithShape="1">
                <a:blip r:embed="rId4"/>
                <a:stretch>
                  <a:fillRect l="-1170" r="-585" b="-4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010165" y="3277948"/>
                <a:ext cx="20382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10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i="1" baseline="30000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10</a:t>
                </a:r>
                <a14:m>
                  <m:oMath xmlns:m="http://schemas.openxmlformats.org/officeDocument/2006/math">
                    <m:r>
                      <a:rPr lang="en-US" sz="2000" i="1" baseline="16000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i="1" baseline="30000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b="0" i="1" baseline="16000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 3</a:t>
                </a: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0165" y="3277948"/>
                <a:ext cx="2038280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3293" t="-6154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8006357" y="605994"/>
                <a:ext cx="120371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b.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i="1" baseline="30000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7</a:t>
                </a:r>
                <a:endParaRPr lang="en-US" sz="2000" baseline="74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6357" y="605994"/>
                <a:ext cx="1203710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5051" t="-6061" r="-2525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478815" y="2120271"/>
                <a:ext cx="2874688" cy="644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a.   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100</a:t>
                </a:r>
                <a:r>
                  <a:rPr lang="en-US" sz="2000" i="1" baseline="30000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000" b="0" i="0" smtClean="0">
                                <a:latin typeface="Arial" pitchFamily="34" charset="0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000" b="0" i="0" smtClean="0">
                                <a:latin typeface="Arial" pitchFamily="34" charset="0"/>
                                <a:cs typeface="Arial" pitchFamily="34" charset="0"/>
                              </a:rPr>
                              <m:t>10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000" i="1" baseline="74000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baseline="38000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baseline="74000" dirty="0">
                    <a:latin typeface="Arial" pitchFamily="34" charset="0"/>
                    <a:cs typeface="Arial" pitchFamily="34" charset="0"/>
                  </a:rPr>
                  <a:t> 3</a:t>
                </a:r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8815" y="2120271"/>
                <a:ext cx="2874688" cy="644600"/>
              </a:xfrm>
              <a:prstGeom prst="rect">
                <a:avLst/>
              </a:prstGeom>
              <a:blipFill rotWithShape="1">
                <a:blip r:embed="rId7"/>
                <a:stretch>
                  <a:fillRect l="-23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848708" y="2809088"/>
                <a:ext cx="248188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(10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)</a:t>
                </a:r>
                <a:r>
                  <a:rPr lang="en-US" sz="2000" i="1" baseline="30000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(10</a:t>
                </a:r>
                <a14:m>
                  <m:oMath xmlns:m="http://schemas.openxmlformats.org/officeDocument/2006/math">
                    <m:r>
                      <a:rPr lang="en-US" sz="2000" i="1" baseline="16000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)</a:t>
                </a:r>
                <a:r>
                  <a:rPr lang="en-US" sz="2000" i="1" baseline="30000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baseline="16000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 3</a:t>
                </a:r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8708" y="2809088"/>
                <a:ext cx="2481885" cy="400110"/>
              </a:xfrm>
              <a:prstGeom prst="rect">
                <a:avLst/>
              </a:prstGeom>
              <a:blipFill rotWithShape="1">
                <a:blip r:embed="rId8"/>
                <a:stretch>
                  <a:fillRect l="-2457" t="-6154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211667" y="3713423"/>
                <a:ext cx="16845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3</a:t>
                </a:r>
              </a:p>
            </p:txBody>
          </p:sp>
        </mc:Choice>
        <mc:Fallback xmlns="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667" y="3713423"/>
                <a:ext cx="1684529" cy="400110"/>
              </a:xfrm>
              <a:prstGeom prst="rect">
                <a:avLst/>
              </a:prstGeom>
              <a:blipFill rotWithShape="1">
                <a:blip r:embed="rId9"/>
                <a:stretch>
                  <a:fillRect l="-3986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353517" y="4162978"/>
                <a:ext cx="80082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</a:t>
                </a:r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3517" y="4162978"/>
                <a:ext cx="800827" cy="400110"/>
              </a:xfrm>
              <a:prstGeom prst="rect">
                <a:avLst/>
              </a:prstGeom>
              <a:blipFill rotWithShape="1">
                <a:blip r:embed="rId10"/>
                <a:stretch>
                  <a:fillRect l="-7576" t="-6061" r="-5303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TextBox 84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6608444" y="3277948"/>
            <a:ext cx="329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Power of a Power Property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6608444" y="3713423"/>
            <a:ext cx="5394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Property of Equality for Exponential Equations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6608444" y="4162978"/>
            <a:ext cx="146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Solve for </a:t>
            </a:r>
            <a:r>
              <a:rPr lang="en-US" sz="2000" i="1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6608444" y="4844962"/>
            <a:ext cx="2834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Write original equation.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432434" y="5753948"/>
                <a:ext cx="139217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7</a:t>
                </a:r>
                <a:endParaRPr lang="en-US" sz="2000" baseline="30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2434" y="5753948"/>
                <a:ext cx="1392173" cy="400110"/>
              </a:xfrm>
              <a:prstGeom prst="rect">
                <a:avLst/>
              </a:prstGeom>
              <a:blipFill rotWithShape="1">
                <a:blip r:embed="rId11"/>
                <a:stretch>
                  <a:fillRect l="-4386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478814" y="4844962"/>
                <a:ext cx="188146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b.        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i="1" baseline="30000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7</a:t>
                </a:r>
                <a:endParaRPr lang="en-US" sz="2000" baseline="74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8814" y="4844962"/>
                <a:ext cx="1881461" cy="400110"/>
              </a:xfrm>
              <a:prstGeom prst="rect">
                <a:avLst/>
              </a:prstGeom>
              <a:blipFill rotWithShape="1">
                <a:blip r:embed="rId12"/>
                <a:stretch>
                  <a:fillRect l="-3571" t="-6154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816045" y="5299455"/>
                <a:ext cx="195313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</a:t>
                </a:r>
                <a:r>
                  <a:rPr lang="en-US" sz="2000" i="1" baseline="30000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7</a:t>
                </a:r>
                <a:endParaRPr lang="en-US" sz="2000" baseline="30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045" y="5299455"/>
                <a:ext cx="1953135" cy="400110"/>
              </a:xfrm>
              <a:prstGeom prst="rect">
                <a:avLst/>
              </a:prstGeom>
              <a:blipFill rotWithShape="1">
                <a:blip r:embed="rId13"/>
                <a:stretch>
                  <a:fillRect l="-3438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434926" y="6211421"/>
                <a:ext cx="1376982" cy="363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2.807</a:t>
                </a:r>
              </a:p>
            </p:txBody>
          </p:sp>
        </mc:Choice>
        <mc:Fallback xmlns=""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4926" y="6211421"/>
                <a:ext cx="1376982" cy="363736"/>
              </a:xfrm>
              <a:prstGeom prst="rect">
                <a:avLst/>
              </a:prstGeom>
              <a:blipFill rotWithShape="1">
                <a:blip r:embed="rId14"/>
                <a:stretch>
                  <a:fillRect l="-4889" t="-6667" b="-4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6608444" y="5753948"/>
                <a:ext cx="1463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log</a:t>
                </a:r>
                <a:r>
                  <a:rPr lang="en-US" sz="2000" i="1" baseline="-25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b</a:t>
                </a:r>
                <a:r>
                  <a:rPr lang="en-US" sz="2000" i="1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 b</a:t>
                </a:r>
                <a:r>
                  <a:rPr lang="en-US" sz="2000" i="1" baseline="30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i="1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ED1C24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x</a:t>
                </a:r>
                <a:endParaRPr lang="en-US" sz="2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8444" y="5753948"/>
                <a:ext cx="1463040" cy="400110"/>
              </a:xfrm>
              <a:prstGeom prst="rect">
                <a:avLst/>
              </a:prstGeom>
              <a:blipFill rotWithShape="1">
                <a:blip r:embed="rId15"/>
                <a:stretch>
                  <a:fillRect l="-4167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TextBox 97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6608444" y="6193234"/>
            <a:ext cx="2203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Use a calculator.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6608444" y="5299455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Take log</a:t>
            </a:r>
            <a:r>
              <a:rPr lang="en-US" sz="2000" baseline="-25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 of each side.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193851" y="2318588"/>
            <a:ext cx="1144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Check</a:t>
            </a:r>
            <a:endParaRPr lang="en-US" sz="2000" dirty="0">
              <a:solidFill>
                <a:srgbClr val="ED1C24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958518" y="2681481"/>
                <a:ext cx="2011680" cy="6400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100</a:t>
                </a:r>
                <a:r>
                  <a:rPr lang="en-US" sz="2000" baseline="30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000" b="0" i="0" smtClean="0">
                                <a:latin typeface="Arial" pitchFamily="34" charset="0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000" b="0" i="0" smtClean="0">
                                <a:latin typeface="Arial" pitchFamily="34" charset="0"/>
                                <a:cs typeface="Arial" pitchFamily="34" charset="0"/>
                              </a:rPr>
                              <m:t>10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000" baseline="74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n-US" sz="2000" i="1" baseline="74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baseline="38000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baseline="74000" dirty="0">
                    <a:latin typeface="Arial" pitchFamily="34" charset="0"/>
                    <a:cs typeface="Arial" pitchFamily="34" charset="0"/>
                  </a:rPr>
                  <a:t> 3</a:t>
                </a:r>
              </a:p>
            </p:txBody>
          </p:sp>
        </mc:Choice>
        <mc:Fallback xmlns="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518" y="2681481"/>
                <a:ext cx="2011680" cy="640080"/>
              </a:xfrm>
              <a:prstGeom prst="rect">
                <a:avLst/>
              </a:prstGeom>
              <a:blipFill rotWithShape="1">
                <a:blip r:embed="rId16"/>
                <a:stretch>
                  <a:fillRect l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1061368" y="3387273"/>
                <a:ext cx="1828800" cy="6400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100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000" b="0" i="0" smtClean="0">
                                <a:latin typeface="Arial" pitchFamily="34" charset="0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000" b="0" i="0" smtClean="0">
                                <a:latin typeface="Arial" pitchFamily="34" charset="0"/>
                                <a:cs typeface="Arial" pitchFamily="34" charset="0"/>
                              </a:rPr>
                              <m:t>10</m:t>
                            </m:r>
                          </m:den>
                        </m:f>
                      </m:e>
                    </m:d>
                    <m:r>
                      <a:rPr lang="en-US" sz="2000" i="1" baseline="38000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baseline="74000" dirty="0"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</mc:Choice>
        <mc:Fallback xmlns=""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368" y="3387273"/>
                <a:ext cx="1828800" cy="640080"/>
              </a:xfrm>
              <a:prstGeom prst="rect">
                <a:avLst/>
              </a:prstGeom>
              <a:blipFill rotWithShape="1">
                <a:blip r:embed="rId17"/>
                <a:stretch>
                  <a:fillRect l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1053222" y="4070970"/>
                <a:ext cx="1371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100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baseline="74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100</a:t>
                </a:r>
              </a:p>
            </p:txBody>
          </p:sp>
        </mc:Choice>
        <mc:Fallback xmlns="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222" y="4070970"/>
                <a:ext cx="1371600" cy="400110"/>
              </a:xfrm>
              <a:prstGeom prst="rect">
                <a:avLst/>
              </a:prstGeom>
              <a:blipFill rotWithShape="1">
                <a:blip r:embed="rId18"/>
                <a:stretch>
                  <a:fillRect l="-4889" t="-6154" r="-1778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586547" y="2657269"/>
            <a:ext cx="40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586547" y="3354595"/>
            <a:ext cx="40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276840" y="3833623"/>
            <a:ext cx="5663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✓</a:t>
            </a:r>
            <a:endParaRPr lang="en-US" sz="3200" dirty="0">
              <a:solidFill>
                <a:srgbClr val="ED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78815" y="1485377"/>
            <a:ext cx="149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</a:p>
        </p:txBody>
      </p:sp>
    </p:spTree>
    <p:extLst>
      <p:ext uri="{BB962C8B-B14F-4D97-AF65-F5344CB8AC3E}">
        <p14:creationId xmlns:p14="http://schemas.microsoft.com/office/powerpoint/2010/main" val="5559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/>
      <p:bldP spid="75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1" grpId="0"/>
      <p:bldP spid="92" grpId="0"/>
      <p:bldP spid="96" grpId="0"/>
      <p:bldP spid="97" grpId="0"/>
      <p:bldP spid="98" grpId="0"/>
      <p:bldP spid="99" grpId="0"/>
      <p:bldP spid="101" grpId="0"/>
      <p:bldP spid="102" grpId="0"/>
      <p:bldP spid="103" grpId="0"/>
      <p:bldP spid="104" grpId="0"/>
      <p:bldP spid="8" grpId="0"/>
      <p:bldP spid="105" grpId="0"/>
      <p:bldP spid="31" grpId="0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8|6.7|13.2|2.3|7.1|30.6|3|13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3972</TotalTime>
  <Words>940</Words>
  <Application>Microsoft Office PowerPoint</Application>
  <PresentationFormat>Widescreen</PresentationFormat>
  <Paragraphs>166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Lance Williams</dc:creator>
  <cp:lastModifiedBy>Thompson, Mikel</cp:lastModifiedBy>
  <cp:revision>243</cp:revision>
  <dcterms:created xsi:type="dcterms:W3CDTF">2018-01-02T19:57:38Z</dcterms:created>
  <dcterms:modified xsi:type="dcterms:W3CDTF">2021-04-13T19:43:32Z</dcterms:modified>
</cp:coreProperties>
</file>